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81900" cy="14400213"/>
  <p:notesSz cx="7581900" cy="10706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6917" userDrawn="1">
          <p15:clr>
            <a:srgbClr val="A4A3A4"/>
          </p15:clr>
        </p15:guide>
        <p15:guide id="2" pos="23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3546" y="48"/>
      </p:cViewPr>
      <p:guideLst>
        <p:guide orient="horz" pos="6917"/>
        <p:guide pos="23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9118" y="4464069"/>
            <a:ext cx="64500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8237" y="8064121"/>
            <a:ext cx="53117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9412" y="3312050"/>
            <a:ext cx="3300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07948" y="3312050"/>
            <a:ext cx="3300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9412" y="576010"/>
            <a:ext cx="682942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9412" y="3312050"/>
            <a:ext cx="682942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80005" y="13392201"/>
            <a:ext cx="24282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9416" y="13392201"/>
            <a:ext cx="17452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63544" y="13392201"/>
            <a:ext cx="17452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65760">
        <a:defRPr>
          <a:latin typeface="+mn-lt"/>
          <a:ea typeface="+mn-ea"/>
          <a:cs typeface="+mn-cs"/>
        </a:defRPr>
      </a:lvl2pPr>
      <a:lvl3pPr marL="731520">
        <a:defRPr>
          <a:latin typeface="+mn-lt"/>
          <a:ea typeface="+mn-ea"/>
          <a:cs typeface="+mn-cs"/>
        </a:defRPr>
      </a:lvl3pPr>
      <a:lvl4pPr marL="1097280">
        <a:defRPr>
          <a:latin typeface="+mn-lt"/>
          <a:ea typeface="+mn-ea"/>
          <a:cs typeface="+mn-cs"/>
        </a:defRPr>
      </a:lvl4pPr>
      <a:lvl5pPr marL="1463040">
        <a:defRPr>
          <a:latin typeface="+mn-lt"/>
          <a:ea typeface="+mn-ea"/>
          <a:cs typeface="+mn-cs"/>
        </a:defRPr>
      </a:lvl5pPr>
      <a:lvl6pPr marL="1828800">
        <a:defRPr>
          <a:latin typeface="+mn-lt"/>
          <a:ea typeface="+mn-ea"/>
          <a:cs typeface="+mn-cs"/>
        </a:defRPr>
      </a:lvl6pPr>
      <a:lvl7pPr marL="2194560">
        <a:defRPr>
          <a:latin typeface="+mn-lt"/>
          <a:ea typeface="+mn-ea"/>
          <a:cs typeface="+mn-cs"/>
        </a:defRPr>
      </a:lvl7pPr>
      <a:lvl8pPr marL="2560320">
        <a:defRPr>
          <a:latin typeface="+mn-lt"/>
          <a:ea typeface="+mn-ea"/>
          <a:cs typeface="+mn-cs"/>
        </a:defRPr>
      </a:lvl8pPr>
      <a:lvl9pPr marL="292608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65760">
        <a:defRPr>
          <a:latin typeface="+mn-lt"/>
          <a:ea typeface="+mn-ea"/>
          <a:cs typeface="+mn-cs"/>
        </a:defRPr>
      </a:lvl2pPr>
      <a:lvl3pPr marL="731520">
        <a:defRPr>
          <a:latin typeface="+mn-lt"/>
          <a:ea typeface="+mn-ea"/>
          <a:cs typeface="+mn-cs"/>
        </a:defRPr>
      </a:lvl3pPr>
      <a:lvl4pPr marL="1097280">
        <a:defRPr>
          <a:latin typeface="+mn-lt"/>
          <a:ea typeface="+mn-ea"/>
          <a:cs typeface="+mn-cs"/>
        </a:defRPr>
      </a:lvl4pPr>
      <a:lvl5pPr marL="1463040">
        <a:defRPr>
          <a:latin typeface="+mn-lt"/>
          <a:ea typeface="+mn-ea"/>
          <a:cs typeface="+mn-cs"/>
        </a:defRPr>
      </a:lvl5pPr>
      <a:lvl6pPr marL="1828800">
        <a:defRPr>
          <a:latin typeface="+mn-lt"/>
          <a:ea typeface="+mn-ea"/>
          <a:cs typeface="+mn-cs"/>
        </a:defRPr>
      </a:lvl6pPr>
      <a:lvl7pPr marL="2194560">
        <a:defRPr>
          <a:latin typeface="+mn-lt"/>
          <a:ea typeface="+mn-ea"/>
          <a:cs typeface="+mn-cs"/>
        </a:defRPr>
      </a:lvl7pPr>
      <a:lvl8pPr marL="2560320">
        <a:defRPr>
          <a:latin typeface="+mn-lt"/>
          <a:ea typeface="+mn-ea"/>
          <a:cs typeface="+mn-cs"/>
        </a:defRPr>
      </a:lvl8pPr>
      <a:lvl9pPr marL="292608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7170" y="265906"/>
            <a:ext cx="5259705" cy="5769700"/>
          </a:xfrm>
          <a:prstGeom prst="rect">
            <a:avLst/>
          </a:prstGeom>
        </p:spPr>
      </p:pic>
      <p:sp>
        <p:nvSpPr>
          <p:cNvPr id="17" name="object 9"/>
          <p:cNvSpPr txBox="1"/>
          <p:nvPr/>
        </p:nvSpPr>
        <p:spPr>
          <a:xfrm>
            <a:off x="1161097" y="6387956"/>
            <a:ext cx="5259705" cy="7746351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>
              <a:spcBef>
                <a:spcPts val="165"/>
              </a:spcBef>
            </a:pP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L'apertura mentale è il fondamento per una </a:t>
            </a:r>
            <a:r>
              <a:rPr lang="it-IT" sz="1400" b="1" spc="-60" dirty="0">
                <a:solidFill>
                  <a:srgbClr val="3B3F44"/>
                </a:solidFill>
                <a:latin typeface="+mn-lt"/>
                <a:cs typeface="Roboto Th"/>
              </a:rPr>
              <a:t>comunicazione efficace e collaborativa </a:t>
            </a: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che porta a </a:t>
            </a:r>
            <a:r>
              <a:rPr lang="it-IT" sz="1400" b="1" spc="-60" dirty="0">
                <a:solidFill>
                  <a:srgbClr val="3B3F44"/>
                </a:solidFill>
                <a:latin typeface="+mn-lt"/>
                <a:cs typeface="Roboto Th"/>
              </a:rPr>
              <a:t>risultati vantaggiosi per tutti</a:t>
            </a: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. Considerare diverse prospettive ti rende più flessibile, creativo e capace di trovare soluzioni innovative, creando valore condiviso.</a:t>
            </a:r>
          </a:p>
          <a:p>
            <a:pPr marL="12700" marR="5080">
              <a:spcBef>
                <a:spcPts val="165"/>
              </a:spcBef>
            </a:pPr>
            <a:endParaRPr lang="it-IT" sz="1400" spc="-60" dirty="0">
              <a:solidFill>
                <a:srgbClr val="3B3F44"/>
              </a:solidFill>
              <a:latin typeface="+mn-lt"/>
              <a:cs typeface="Roboto Th"/>
            </a:endParaRPr>
          </a:p>
          <a:p>
            <a:pPr marL="12700" marR="5080">
              <a:spcBef>
                <a:spcPts val="165"/>
              </a:spcBef>
            </a:pP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Amplia gli orizzonti con il gadget che garantisce un risultato </a:t>
            </a:r>
            <a:r>
              <a:rPr lang="it-IT" sz="1400" spc="-60" dirty="0" err="1">
                <a:solidFill>
                  <a:srgbClr val="3B3F44"/>
                </a:solidFill>
                <a:latin typeface="+mn-lt"/>
                <a:cs typeface="Roboto Th"/>
              </a:rPr>
              <a:t>win-win</a:t>
            </a: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. </a:t>
            </a:r>
            <a:b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</a:b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Scegli B-side, l'esclusivo </a:t>
            </a:r>
            <a:r>
              <a:rPr lang="it-IT" sz="1400" b="1" spc="-60" dirty="0">
                <a:solidFill>
                  <a:srgbClr val="3B3F44"/>
                </a:solidFill>
                <a:latin typeface="+mn-lt"/>
                <a:cs typeface="Roboto Th"/>
              </a:rPr>
              <a:t>gadget da scrivania ecologico </a:t>
            </a: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che si fa in 4 per te.</a:t>
            </a:r>
          </a:p>
          <a:p>
            <a:pPr marL="12700" marR="5080">
              <a:spcBef>
                <a:spcPts val="165"/>
              </a:spcBef>
            </a:pPr>
            <a:endParaRPr lang="it-IT" sz="1400" spc="-60" dirty="0">
              <a:solidFill>
                <a:srgbClr val="3B3F44"/>
              </a:solidFill>
              <a:latin typeface="+mn-lt"/>
              <a:cs typeface="Roboto Th"/>
            </a:endParaRPr>
          </a:p>
          <a:p>
            <a:pPr marL="12700" marR="5080">
              <a:spcBef>
                <a:spcPts val="165"/>
              </a:spcBef>
            </a:pP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Il </a:t>
            </a:r>
            <a:r>
              <a:rPr lang="it-IT" sz="1400" b="1" spc="-60" dirty="0">
                <a:solidFill>
                  <a:srgbClr val="3B3F44"/>
                </a:solidFill>
                <a:latin typeface="+mn-lt"/>
                <a:cs typeface="Roboto Th"/>
              </a:rPr>
              <a:t>crowner a due facce </a:t>
            </a:r>
            <a: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  <a:t>permette di stampare messaggi diversi sui lati A e B, massimizzando la visibilità. Le dimensioni compatte lo rendono perfetto su qualsiasi scrivania.</a:t>
            </a:r>
            <a:br>
              <a:rPr lang="it-IT" sz="1400" spc="-60" dirty="0">
                <a:solidFill>
                  <a:srgbClr val="3B3F44"/>
                </a:solidFill>
                <a:latin typeface="+mn-lt"/>
                <a:cs typeface="Roboto Th"/>
              </a:rPr>
            </a:br>
            <a:endParaRPr lang="it-IT" sz="1400" spc="-60" dirty="0">
              <a:solidFill>
                <a:srgbClr val="3B3F44"/>
              </a:solidFill>
              <a:latin typeface="+mn-lt"/>
              <a:cs typeface="Roboto Th"/>
            </a:endParaRPr>
          </a:p>
          <a:p>
            <a:pPr marL="12700" marR="5080" algn="ctr">
              <a:spcBef>
                <a:spcPts val="165"/>
              </a:spcBef>
            </a:pPr>
            <a:r>
              <a:rPr lang="it-IT" sz="1400" b="1" i="1" spc="-60" dirty="0">
                <a:solidFill>
                  <a:srgbClr val="3B3F44"/>
                </a:solidFill>
                <a:latin typeface="+mn-lt"/>
                <a:cs typeface="Roboto Th"/>
              </a:rPr>
              <a:t>Tutti i diritti di B-SIDE sono riservati al produttore</a:t>
            </a:r>
          </a:p>
          <a:p>
            <a:pPr marL="12700" marR="5080">
              <a:spcBef>
                <a:spcPts val="165"/>
              </a:spcBef>
            </a:pPr>
            <a:endParaRPr lang="it-IT" sz="1400" spc="-60" dirty="0">
              <a:solidFill>
                <a:srgbClr val="3B3F44"/>
              </a:solidFill>
              <a:latin typeface="+mn-lt"/>
              <a:cs typeface="Roboto Th"/>
            </a:endParaRPr>
          </a:p>
          <a:p>
            <a:pPr marL="12700" marR="5080">
              <a:spcBef>
                <a:spcPts val="165"/>
              </a:spcBef>
            </a:pPr>
            <a:r>
              <a:rPr lang="it-IT" sz="1600" b="1" spc="-60" dirty="0">
                <a:solidFill>
                  <a:srgbClr val="3B3F44"/>
                </a:solidFill>
                <a:latin typeface="+mj-lt"/>
                <a:cs typeface="Roboto Th"/>
              </a:rPr>
              <a:t>B-SIDE gadget MULTIBRAND</a:t>
            </a:r>
          </a:p>
          <a:p>
            <a:pPr marL="12700" marR="5080">
              <a:spcBef>
                <a:spcPts val="165"/>
              </a:spcBef>
            </a:pPr>
            <a:r>
              <a:rPr lang="it-IT" sz="1400" b="1" spc="-60" dirty="0">
                <a:solidFill>
                  <a:srgbClr val="3B3F44"/>
                </a:solidFill>
                <a:latin typeface="+mj-lt"/>
                <a:cs typeface="Roboto Th"/>
              </a:rPr>
              <a:t>Dettaglio dei post-it</a:t>
            </a:r>
          </a:p>
          <a:p>
            <a:pPr marL="184150" marR="5080" indent="-171450">
              <a:spcBef>
                <a:spcPts val="165"/>
              </a:spcBef>
              <a:buFont typeface="Arial" panose="020B0604020202020204" pitchFamily="34" charset="0"/>
              <a:buChar char="•"/>
            </a:pP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2 block-notes adesivi 75x75mm da 50 fogli</a:t>
            </a:r>
          </a:p>
          <a:p>
            <a:pPr marL="184150" marR="5080" indent="-171450">
              <a:spcBef>
                <a:spcPts val="165"/>
              </a:spcBef>
              <a:buFont typeface="Arial" panose="020B0604020202020204" pitchFamily="34" charset="0"/>
              <a:buChar char="•"/>
            </a:pPr>
            <a:r>
              <a:rPr lang="it-IT" sz="1400" b="1" spc="-60" dirty="0">
                <a:solidFill>
                  <a:srgbClr val="3B3F44"/>
                </a:solidFill>
                <a:latin typeface="+mj-lt"/>
                <a:cs typeface="Roboto Th"/>
              </a:rPr>
              <a:t>Stampa loghi</a:t>
            </a: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: 1 soggetto oppure 2 soggetti diversi</a:t>
            </a:r>
          </a:p>
          <a:p>
            <a:pPr marL="184150" marR="5080" indent="-171450">
              <a:spcBef>
                <a:spcPts val="165"/>
              </a:spcBef>
              <a:buFont typeface="Arial" panose="020B0604020202020204" pitchFamily="34" charset="0"/>
              <a:buChar char="•"/>
            </a:pPr>
            <a:r>
              <a:rPr lang="it-IT" sz="1400" b="1" spc="-60" dirty="0">
                <a:solidFill>
                  <a:srgbClr val="3B3F44"/>
                </a:solidFill>
                <a:latin typeface="+mj-lt"/>
                <a:cs typeface="Roboto Th"/>
              </a:rPr>
              <a:t>Personalizzazione</a:t>
            </a: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: stampa da 1 a 4 colori sui foglietti</a:t>
            </a:r>
            <a:b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</a:br>
            <a:endParaRPr lang="it-IT" sz="1400" spc="-60" dirty="0">
              <a:solidFill>
                <a:srgbClr val="3B3F44"/>
              </a:solidFill>
              <a:latin typeface="+mj-lt"/>
              <a:cs typeface="Roboto Th"/>
            </a:endParaRPr>
          </a:p>
          <a:p>
            <a:pPr marL="12700" marR="5080">
              <a:spcBef>
                <a:spcPts val="165"/>
              </a:spcBef>
            </a:pPr>
            <a:r>
              <a:rPr lang="it-IT" sz="1400" b="1" spc="-60" dirty="0">
                <a:solidFill>
                  <a:srgbClr val="3B3F44"/>
                </a:solidFill>
                <a:latin typeface="+mj-lt"/>
                <a:cs typeface="Roboto Th"/>
              </a:rPr>
              <a:t>Dettaglio supporto di cartone microonda</a:t>
            </a:r>
          </a:p>
          <a:p>
            <a:pPr marL="184150" marR="5080" indent="-171450">
              <a:spcBef>
                <a:spcPts val="165"/>
              </a:spcBef>
              <a:buFont typeface="Arial" panose="020B0604020202020204" pitchFamily="34" charset="0"/>
              <a:buChar char="•"/>
            </a:pP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Cartone microonda da 1,5 mm color avana oppure bianco</a:t>
            </a:r>
          </a:p>
          <a:p>
            <a:pPr marL="184150" marR="5080" indent="-171450">
              <a:spcBef>
                <a:spcPts val="165"/>
              </a:spcBef>
              <a:buFont typeface="Arial" panose="020B0604020202020204" pitchFamily="34" charset="0"/>
              <a:buChar char="•"/>
            </a:pP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Dimensioni chiuso: 75x75x20mm</a:t>
            </a:r>
          </a:p>
          <a:p>
            <a:pPr marL="12700" marR="5080">
              <a:spcBef>
                <a:spcPts val="165"/>
              </a:spcBef>
            </a:pPr>
            <a:r>
              <a:rPr lang="it-IT" sz="1400" b="1" spc="-60" dirty="0">
                <a:solidFill>
                  <a:srgbClr val="3B3F44"/>
                </a:solidFill>
                <a:latin typeface="+mj-lt"/>
                <a:cs typeface="Roboto Th"/>
              </a:rPr>
              <a:t>Personalizzazione</a:t>
            </a: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:</a:t>
            </a:r>
          </a:p>
          <a:p>
            <a:pPr marL="184150" marR="5080" indent="-171450">
              <a:spcBef>
                <a:spcPts val="165"/>
              </a:spcBef>
              <a:buFont typeface="Arial" panose="020B0604020202020204" pitchFamily="34" charset="0"/>
              <a:buChar char="•"/>
            </a:pP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Stampa digitale brillante su 1 solo lato del cartone microonda</a:t>
            </a:r>
          </a:p>
          <a:p>
            <a:pPr marL="184150" marR="5080" indent="-171450">
              <a:spcBef>
                <a:spcPts val="165"/>
              </a:spcBef>
              <a:buFont typeface="Arial" panose="020B0604020202020204" pitchFamily="34" charset="0"/>
              <a:buChar char="•"/>
            </a:pP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Bianco coprente a registro standard</a:t>
            </a:r>
          </a:p>
          <a:p>
            <a:pPr marL="184150" marR="5080" indent="-171450">
              <a:spcBef>
                <a:spcPts val="165"/>
              </a:spcBef>
              <a:buFont typeface="Arial" panose="020B0604020202020204" pitchFamily="34" charset="0"/>
              <a:buChar char="•"/>
            </a:pP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Riserva lucida: riserva lucida “</a:t>
            </a:r>
            <a:r>
              <a:rPr lang="it-IT" sz="1400" spc="-60" dirty="0" err="1">
                <a:solidFill>
                  <a:srgbClr val="3B3F44"/>
                </a:solidFill>
                <a:latin typeface="+mj-lt"/>
                <a:cs typeface="Roboto Th"/>
              </a:rPr>
              <a:t>glossy</a:t>
            </a: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” sul colore a richiesta</a:t>
            </a:r>
          </a:p>
          <a:p>
            <a:pPr marL="12700" marR="5080">
              <a:spcBef>
                <a:spcPts val="165"/>
              </a:spcBef>
            </a:pPr>
            <a:endParaRPr lang="it-IT" sz="1400" spc="-60" dirty="0">
              <a:solidFill>
                <a:srgbClr val="3B3F44"/>
              </a:solidFill>
              <a:latin typeface="+mj-lt"/>
              <a:cs typeface="Roboto Th"/>
            </a:endParaRPr>
          </a:p>
          <a:p>
            <a:pPr marL="12700" marR="5080">
              <a:spcBef>
                <a:spcPts val="165"/>
              </a:spcBef>
            </a:pP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Consegnato chiuso con fascetta personalizzata in carta </a:t>
            </a:r>
          </a:p>
          <a:p>
            <a:pPr marL="12700" marR="5080">
              <a:spcBef>
                <a:spcPts val="165"/>
              </a:spcBef>
            </a:pPr>
            <a:r>
              <a:rPr lang="it-IT" sz="1400" b="1" spc="-60" dirty="0">
                <a:solidFill>
                  <a:srgbClr val="3B3F44"/>
                </a:solidFill>
                <a:latin typeface="+mj-lt"/>
                <a:cs typeface="Roboto Th"/>
              </a:rPr>
              <a:t>Quantità minima:</a:t>
            </a: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 </a:t>
            </a:r>
            <a:r>
              <a:rPr lang="it-IT" sz="1400" b="1" spc="-60" dirty="0">
                <a:solidFill>
                  <a:srgbClr val="3B3F44"/>
                </a:solidFill>
                <a:latin typeface="+mj-lt"/>
                <a:cs typeface="Roboto Th"/>
              </a:rPr>
              <a:t>500 pz</a:t>
            </a:r>
          </a:p>
          <a:p>
            <a:pPr marL="12700" marR="5080">
              <a:spcBef>
                <a:spcPts val="165"/>
              </a:spcBef>
            </a:pPr>
            <a:endParaRPr lang="it-IT" sz="1400" spc="-60" dirty="0">
              <a:solidFill>
                <a:srgbClr val="3B3F44"/>
              </a:solidFill>
              <a:latin typeface="+mj-lt"/>
              <a:cs typeface="Roboto Th"/>
            </a:endParaRPr>
          </a:p>
          <a:p>
            <a:pPr marL="12700" marR="5080">
              <a:spcBef>
                <a:spcPts val="165"/>
              </a:spcBef>
            </a:pPr>
            <a:r>
              <a:rPr lang="it-IT" sz="1400" spc="-60" dirty="0">
                <a:solidFill>
                  <a:srgbClr val="3B3F44"/>
                </a:solidFill>
                <a:latin typeface="+mj-lt"/>
                <a:cs typeface="Roboto Th"/>
              </a:rPr>
              <a:t>Made in </a:t>
            </a:r>
            <a:r>
              <a:rPr lang="it-IT" sz="1400" spc="-60" dirty="0" err="1">
                <a:solidFill>
                  <a:srgbClr val="3B3F44"/>
                </a:solidFill>
                <a:latin typeface="+mj-lt"/>
                <a:cs typeface="Roboto Th"/>
              </a:rPr>
              <a:t>Italy</a:t>
            </a:r>
            <a:endParaRPr lang="it-IT" sz="1400" spc="-60" dirty="0">
              <a:solidFill>
                <a:srgbClr val="3B3F44"/>
              </a:solidFill>
              <a:latin typeface="+mj-lt"/>
              <a:cs typeface="Roboto Th"/>
            </a:endParaRPr>
          </a:p>
          <a:p>
            <a:pPr marL="12700" marR="5080">
              <a:spcBef>
                <a:spcPts val="165"/>
              </a:spcBef>
            </a:pPr>
            <a:r>
              <a:rPr lang="it-IT" sz="1400" b="1" spc="-60" dirty="0">
                <a:solidFill>
                  <a:srgbClr val="3B3F44"/>
                </a:solidFill>
                <a:latin typeface="+mj-lt"/>
                <a:cs typeface="Roboto Th"/>
              </a:rPr>
              <a:t>Designer: Francesca Crippa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207</Words>
  <Application>Microsoft Office PowerPoint</Application>
  <PresentationFormat>Personalizzato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● Promuovi il brand da tutti i punti di vista</dc:title>
  <cp:lastModifiedBy>katia@proramillenote.it</cp:lastModifiedBy>
  <cp:revision>3</cp:revision>
  <dcterms:created xsi:type="dcterms:W3CDTF">2026-01-29T13:56:28Z</dcterms:created>
  <dcterms:modified xsi:type="dcterms:W3CDTF">2026-01-29T14:20:56Z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2026-01-29T00:00:00Z</vt:filetime>
  </property>
  <property fmtid="{D5CDD505-2E9C-101B-9397-08002B2CF9AE}" pid="3" name="Creator">
    <vt:lpwstr>Mozilla/5.0 (X11; Linux x86_64) AppleWebKit/537.36 (KHTML, like Gecko) HeadlessChrome/143.0.0.0 Safari/537.36</vt:lpwstr>
  </property>
  <property fmtid="{D5CDD505-2E9C-101B-9397-08002B2CF9AE}" pid="4" name="LastSaved">
    <vt:filetime>2026-01-29T00:00:00Z</vt:filetime>
  </property>
  <property fmtid="{D5CDD505-2E9C-101B-9397-08002B2CF9AE}" pid="5" name="Producer">
    <vt:lpwstr>Skia/PDF m143</vt:lpwstr>
  </property>
</Properties>
</file>