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0AAE7-34DB-4176-B07E-E5ED88FB2E76}" type="datetimeFigureOut">
              <a:rPr lang="it-IT" smtClean="0"/>
              <a:t>18/07/2025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1143000"/>
            <a:ext cx="2133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FFC4E-043F-4421-90FE-19E3BF9C90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1852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1153" rtl="0" eaLnBrk="1" latinLnBrk="0" hangingPunct="1">
      <a:defRPr sz="934" kern="1200">
        <a:solidFill>
          <a:schemeClr val="tx1"/>
        </a:solidFill>
        <a:latin typeface="+mn-lt"/>
        <a:ea typeface="+mn-ea"/>
        <a:cs typeface="+mn-cs"/>
      </a:defRPr>
    </a:lvl1pPr>
    <a:lvl2pPr marL="355576" algn="l" defTabSz="711153" rtl="0" eaLnBrk="1" latinLnBrk="0" hangingPunct="1">
      <a:defRPr sz="934" kern="1200">
        <a:solidFill>
          <a:schemeClr val="tx1"/>
        </a:solidFill>
        <a:latin typeface="+mn-lt"/>
        <a:ea typeface="+mn-ea"/>
        <a:cs typeface="+mn-cs"/>
      </a:defRPr>
    </a:lvl2pPr>
    <a:lvl3pPr marL="711153" algn="l" defTabSz="711153" rtl="0" eaLnBrk="1" latinLnBrk="0" hangingPunct="1">
      <a:defRPr sz="934" kern="1200">
        <a:solidFill>
          <a:schemeClr val="tx1"/>
        </a:solidFill>
        <a:latin typeface="+mn-lt"/>
        <a:ea typeface="+mn-ea"/>
        <a:cs typeface="+mn-cs"/>
      </a:defRPr>
    </a:lvl3pPr>
    <a:lvl4pPr marL="1066730" algn="l" defTabSz="711153" rtl="0" eaLnBrk="1" latinLnBrk="0" hangingPunct="1">
      <a:defRPr sz="934" kern="1200">
        <a:solidFill>
          <a:schemeClr val="tx1"/>
        </a:solidFill>
        <a:latin typeface="+mn-lt"/>
        <a:ea typeface="+mn-ea"/>
        <a:cs typeface="+mn-cs"/>
      </a:defRPr>
    </a:lvl4pPr>
    <a:lvl5pPr marL="1422306" algn="l" defTabSz="711153" rtl="0" eaLnBrk="1" latinLnBrk="0" hangingPunct="1">
      <a:defRPr sz="934" kern="1200">
        <a:solidFill>
          <a:schemeClr val="tx1"/>
        </a:solidFill>
        <a:latin typeface="+mn-lt"/>
        <a:ea typeface="+mn-ea"/>
        <a:cs typeface="+mn-cs"/>
      </a:defRPr>
    </a:lvl5pPr>
    <a:lvl6pPr marL="1777883" algn="l" defTabSz="711153" rtl="0" eaLnBrk="1" latinLnBrk="0" hangingPunct="1">
      <a:defRPr sz="934" kern="1200">
        <a:solidFill>
          <a:schemeClr val="tx1"/>
        </a:solidFill>
        <a:latin typeface="+mn-lt"/>
        <a:ea typeface="+mn-ea"/>
        <a:cs typeface="+mn-cs"/>
      </a:defRPr>
    </a:lvl6pPr>
    <a:lvl7pPr marL="2133460" algn="l" defTabSz="711153" rtl="0" eaLnBrk="1" latinLnBrk="0" hangingPunct="1">
      <a:defRPr sz="934" kern="1200">
        <a:solidFill>
          <a:schemeClr val="tx1"/>
        </a:solidFill>
        <a:latin typeface="+mn-lt"/>
        <a:ea typeface="+mn-ea"/>
        <a:cs typeface="+mn-cs"/>
      </a:defRPr>
    </a:lvl7pPr>
    <a:lvl8pPr marL="2489036" algn="l" defTabSz="711153" rtl="0" eaLnBrk="1" latinLnBrk="0" hangingPunct="1">
      <a:defRPr sz="934" kern="1200">
        <a:solidFill>
          <a:schemeClr val="tx1"/>
        </a:solidFill>
        <a:latin typeface="+mn-lt"/>
        <a:ea typeface="+mn-ea"/>
        <a:cs typeface="+mn-cs"/>
      </a:defRPr>
    </a:lvl8pPr>
    <a:lvl9pPr marL="2844613" algn="l" defTabSz="711153" rtl="0" eaLnBrk="1" latinLnBrk="0" hangingPunct="1">
      <a:defRPr sz="93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362200" y="1143000"/>
            <a:ext cx="21336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AFFC4E-043F-4421-90FE-19E3BF9C90B8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1247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A46A-4D85-4F03-ABDE-2A27AED8D57A}" type="datetimeFigureOut">
              <a:rPr lang="it-IT" smtClean="0"/>
              <a:t>18/07/2025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1945-2C80-4FE0-853C-90F35995E4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404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A46A-4D85-4F03-ABDE-2A27AED8D57A}" type="datetimeFigureOut">
              <a:rPr lang="it-IT" smtClean="0"/>
              <a:t>18/07/2025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1945-2C80-4FE0-853C-90F35995E4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5173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A46A-4D85-4F03-ABDE-2A27AED8D57A}" type="datetimeFigureOut">
              <a:rPr lang="it-IT" smtClean="0"/>
              <a:t>18/07/2025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1945-2C80-4FE0-853C-90F35995E4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4140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A46A-4D85-4F03-ABDE-2A27AED8D57A}" type="datetimeFigureOut">
              <a:rPr lang="it-IT" smtClean="0"/>
              <a:t>18/07/2025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1945-2C80-4FE0-853C-90F35995E4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4908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A46A-4D85-4F03-ABDE-2A27AED8D57A}" type="datetimeFigureOut">
              <a:rPr lang="it-IT" smtClean="0"/>
              <a:t>18/07/2025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1945-2C80-4FE0-853C-90F35995E4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0223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A46A-4D85-4F03-ABDE-2A27AED8D57A}" type="datetimeFigureOut">
              <a:rPr lang="it-IT" smtClean="0"/>
              <a:t>18/07/2025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1945-2C80-4FE0-853C-90F35995E4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878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A46A-4D85-4F03-ABDE-2A27AED8D57A}" type="datetimeFigureOut">
              <a:rPr lang="it-IT" smtClean="0"/>
              <a:t>18/07/2025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1945-2C80-4FE0-853C-90F35995E4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9658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A46A-4D85-4F03-ABDE-2A27AED8D57A}" type="datetimeFigureOut">
              <a:rPr lang="it-IT" smtClean="0"/>
              <a:t>18/07/2025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1945-2C80-4FE0-853C-90F35995E4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108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A46A-4D85-4F03-ABDE-2A27AED8D57A}" type="datetimeFigureOut">
              <a:rPr lang="it-IT" smtClean="0"/>
              <a:t>18/07/2025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1945-2C80-4FE0-853C-90F35995E4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6805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A46A-4D85-4F03-ABDE-2A27AED8D57A}" type="datetimeFigureOut">
              <a:rPr lang="it-IT" smtClean="0"/>
              <a:t>18/07/2025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1945-2C80-4FE0-853C-90F35995E4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8038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A46A-4D85-4F03-ABDE-2A27AED8D57A}" type="datetimeFigureOut">
              <a:rPr lang="it-IT" smtClean="0"/>
              <a:t>18/07/2025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01945-2C80-4FE0-853C-90F35995E4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9437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EA46A-4D85-4F03-ABDE-2A27AED8D57A}" type="datetimeFigureOut">
              <a:rPr lang="it-IT" smtClean="0"/>
              <a:t>18/07/2025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01945-2C80-4FE0-853C-90F35995E4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8317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po 16">
            <a:extLst>
              <a:ext uri="{FF2B5EF4-FFF2-40B4-BE49-F238E27FC236}">
                <a16:creationId xmlns:a16="http://schemas.microsoft.com/office/drawing/2014/main" id="{3771E62D-0AE5-7DB9-5DC4-C72A5EB174CB}"/>
              </a:ext>
            </a:extLst>
          </p:cNvPr>
          <p:cNvGrpSpPr/>
          <p:nvPr/>
        </p:nvGrpSpPr>
        <p:grpSpPr>
          <a:xfrm>
            <a:off x="1355796" y="6108553"/>
            <a:ext cx="4146407" cy="2051535"/>
            <a:chOff x="1598784" y="5979376"/>
            <a:chExt cx="3428427" cy="1612644"/>
          </a:xfrm>
        </p:grpSpPr>
        <p:pic>
          <p:nvPicPr>
            <p:cNvPr id="13" name="Immagine 12">
              <a:extLst>
                <a:ext uri="{FF2B5EF4-FFF2-40B4-BE49-F238E27FC236}">
                  <a16:creationId xmlns:a16="http://schemas.microsoft.com/office/drawing/2014/main" id="{C634F087-412D-31E7-61B5-ED32C4B5530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8784" y="5979376"/>
              <a:ext cx="1612644" cy="1612644"/>
            </a:xfrm>
            <a:prstGeom prst="rect">
              <a:avLst/>
            </a:prstGeom>
          </p:spPr>
        </p:pic>
        <p:pic>
          <p:nvPicPr>
            <p:cNvPr id="16" name="Immagine 15">
              <a:extLst>
                <a:ext uri="{FF2B5EF4-FFF2-40B4-BE49-F238E27FC236}">
                  <a16:creationId xmlns:a16="http://schemas.microsoft.com/office/drawing/2014/main" id="{E1C97501-8C0F-B9DD-F916-D2D60684FEE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4567" y="5979376"/>
              <a:ext cx="1612644" cy="1612644"/>
            </a:xfrm>
            <a:prstGeom prst="rect">
              <a:avLst/>
            </a:prstGeom>
          </p:spPr>
        </p:pic>
      </p:grp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C51ED033-2DE8-9F9E-EF52-B933CEDCF441}"/>
              </a:ext>
            </a:extLst>
          </p:cNvPr>
          <p:cNvSpPr txBox="1"/>
          <p:nvPr/>
        </p:nvSpPr>
        <p:spPr>
          <a:xfrm>
            <a:off x="1010560" y="3952807"/>
            <a:ext cx="47606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500" b="1" dirty="0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Un portapenne,</a:t>
            </a:r>
          </a:p>
          <a:p>
            <a:pPr algn="ctr"/>
            <a:r>
              <a:rPr lang="it-IT" sz="1500" b="1" dirty="0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un'estensione del brand</a:t>
            </a:r>
            <a:r>
              <a:rPr lang="it-IT" sz="15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ella 11">
            <a:extLst>
              <a:ext uri="{FF2B5EF4-FFF2-40B4-BE49-F238E27FC236}">
                <a16:creationId xmlns:a16="http://schemas.microsoft.com/office/drawing/2014/main" id="{B56742E8-A7FF-B891-9331-A766EE2526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026083"/>
              </p:ext>
            </p:extLst>
          </p:nvPr>
        </p:nvGraphicFramePr>
        <p:xfrm>
          <a:off x="589547" y="4598415"/>
          <a:ext cx="5722353" cy="1645920"/>
        </p:xfrm>
        <a:graphic>
          <a:graphicData uri="http://schemas.openxmlformats.org/drawingml/2006/table">
            <a:tbl>
              <a:tblPr/>
              <a:tblGrid>
                <a:gridCol w="5722353">
                  <a:extLst>
                    <a:ext uri="{9D8B030D-6E8A-4147-A177-3AD203B41FA5}">
                      <a16:colId xmlns:a16="http://schemas.microsoft.com/office/drawing/2014/main" val="2956099972"/>
                    </a:ext>
                  </a:extLst>
                </a:gridCol>
              </a:tblGrid>
              <a:tr h="1476072">
                <a:tc>
                  <a:txBody>
                    <a:bodyPr/>
                    <a:lstStyle/>
                    <a:p>
                      <a:r>
                        <a:rPr lang="it-IT" sz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Roboto Condensed" panose="02000000000000000000" pitchFamily="2" charset="0"/>
                          <a:cs typeface="Arial" panose="020B0604020202020204" pitchFamily="34" charset="0"/>
                        </a:rPr>
                        <a:t>E se ti dicessi che un brand può essere visto ma anche vissuto? </a:t>
                      </a:r>
                      <a:br>
                        <a:rPr lang="it-IT" sz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Roboto Condensed" panose="02000000000000000000" pitchFamily="2" charset="0"/>
                          <a:cs typeface="Arial" panose="020B0604020202020204" pitchFamily="34" charset="0"/>
                        </a:rPr>
                      </a:br>
                      <a:r>
                        <a:rPr lang="it-IT" sz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Roboto Condensed" panose="02000000000000000000" pitchFamily="2" charset="0"/>
                          <a:cs typeface="Arial" panose="020B0604020202020204" pitchFamily="34" charset="0"/>
                        </a:rPr>
                        <a:t>E' proprio quello che servirebbe, vero? Quando la visibilità è fondamentale è ora di pensare out of the box!</a:t>
                      </a:r>
                    </a:p>
                    <a:p>
                      <a:br>
                        <a:rPr lang="it-IT" sz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Roboto Condensed" panose="02000000000000000000" pitchFamily="2" charset="0"/>
                          <a:cs typeface="Arial" panose="020B0604020202020204" pitchFamily="34" charset="0"/>
                        </a:rPr>
                      </a:br>
                      <a:r>
                        <a:rPr lang="it-IT" sz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Roboto Condensed" panose="02000000000000000000" pitchFamily="2" charset="0"/>
                          <a:cs typeface="Arial" panose="020B0604020202020204" pitchFamily="34" charset="0"/>
                        </a:rPr>
                        <a:t>Economico e stabile, questo promozionale in PPL leggero e durevole, assicura una scrivania ordinata, una personalizzazione </a:t>
                      </a:r>
                      <a:r>
                        <a:rPr lang="it-IT" sz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Roboto Condensed" panose="02000000000000000000" pitchFamily="2" charset="0"/>
                          <a:cs typeface="Arial" panose="020B0604020202020204" pitchFamily="34" charset="0"/>
                        </a:rPr>
                        <a:t>all</a:t>
                      </a:r>
                      <a:r>
                        <a:rPr lang="it-IT" sz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Roboto Condensed" panose="02000000000000000000" pitchFamily="2" charset="0"/>
                          <a:cs typeface="Arial" panose="020B0604020202020204" pitchFamily="34" charset="0"/>
                        </a:rPr>
                        <a:t>-over e sagome speciali.</a:t>
                      </a:r>
                    </a:p>
                    <a:p>
                      <a:endParaRPr lang="it-IT" sz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Roboto Condensed" panose="02000000000000000000" pitchFamily="2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it-IT" sz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Roboto Condensed" panose="02000000000000000000" pitchFamily="2" charset="0"/>
                          <a:cs typeface="Arial" panose="020B0604020202020204" pitchFamily="34" charset="0"/>
                        </a:rPr>
                        <a:t>Con </a:t>
                      </a:r>
                      <a:r>
                        <a:rPr lang="it-IT" sz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Roboto Condensed" panose="02000000000000000000" pitchFamily="2" charset="0"/>
                          <a:cs typeface="Arial" panose="020B0604020202020204" pitchFamily="34" charset="0"/>
                        </a:rPr>
                        <a:t>BrandBox</a:t>
                      </a:r>
                      <a:r>
                        <a:rPr lang="it-IT" sz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Roboto Condensed" panose="02000000000000000000" pitchFamily="2" charset="0"/>
                          <a:cs typeface="Arial" panose="020B0604020202020204" pitchFamily="34" charset="0"/>
                        </a:rPr>
                        <a:t> il logo aziendale spicca in posizione verticale, perfettamente visibile sulla scrivania oppure sul bancone.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944311"/>
                  </a:ext>
                </a:extLst>
              </a:tr>
            </a:tbl>
          </a:graphicData>
        </a:graphic>
      </p:graphicFrame>
      <p:pic>
        <p:nvPicPr>
          <p:cNvPr id="6" name="Immagine 5">
            <a:extLst>
              <a:ext uri="{FF2B5EF4-FFF2-40B4-BE49-F238E27FC236}">
                <a16:creationId xmlns:a16="http://schemas.microsoft.com/office/drawing/2014/main" id="{77744336-77F7-B911-C4C6-8666EAA4D7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554" y="108186"/>
            <a:ext cx="3856692" cy="3856692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D77ED2AF-2DC3-AEB4-152F-9341DC048071}"/>
              </a:ext>
            </a:extLst>
          </p:cNvPr>
          <p:cNvSpPr txBox="1"/>
          <p:nvPr/>
        </p:nvSpPr>
        <p:spPr>
          <a:xfrm>
            <a:off x="469900" y="7922220"/>
            <a:ext cx="584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solidFill>
                  <a:srgbClr val="00B0F0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• Consegnato steso: </a:t>
            </a:r>
            <a:r>
              <a:rPr lang="it-IT" sz="1200" dirty="0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si monta facilmente, comodo da spedire</a:t>
            </a:r>
          </a:p>
          <a:p>
            <a:r>
              <a:rPr lang="it-IT" sz="1200" b="1" dirty="0">
                <a:solidFill>
                  <a:srgbClr val="00B0F0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• Superficie completamente personalizzata</a:t>
            </a:r>
          </a:p>
          <a:p>
            <a:r>
              <a:rPr lang="it-IT" sz="1200" b="1" dirty="0">
                <a:solidFill>
                  <a:srgbClr val="00B0F0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• Sagome del </a:t>
            </a:r>
            <a:r>
              <a:rPr lang="it-IT" sz="1200" b="1" dirty="0" err="1">
                <a:solidFill>
                  <a:srgbClr val="00B0F0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crowner</a:t>
            </a:r>
            <a:r>
              <a:rPr lang="it-IT" sz="1200" b="1" dirty="0">
                <a:solidFill>
                  <a:srgbClr val="00B0F0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 standard e su misura: </a:t>
            </a:r>
            <a:r>
              <a:rPr lang="it-IT" sz="1200" dirty="0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rettangoli, cuori, foglie sono sagome standard. Ancora meglio? Chiedi la sagoma del </a:t>
            </a:r>
            <a:r>
              <a:rPr lang="it-IT" sz="1200" dirty="0" err="1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crowner</a:t>
            </a:r>
            <a:r>
              <a:rPr lang="it-IT" sz="1200" dirty="0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 su misura, anche con la forma del logo aziendale.</a:t>
            </a:r>
          </a:p>
          <a:p>
            <a:r>
              <a:rPr lang="it-IT" sz="1200" b="1" dirty="0">
                <a:solidFill>
                  <a:srgbClr val="00B0F0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• Made in </a:t>
            </a:r>
            <a:r>
              <a:rPr lang="it-IT" sz="1200" b="1" dirty="0" err="1">
                <a:solidFill>
                  <a:srgbClr val="00B0F0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Italy</a:t>
            </a:r>
            <a:endParaRPr lang="it-IT" sz="1200" b="1" dirty="0">
              <a:solidFill>
                <a:srgbClr val="00B0F0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endParaRPr lang="it-IT" sz="1200" dirty="0"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r>
              <a:rPr lang="it-IT" sz="1200" b="1" dirty="0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Quantità minima</a:t>
            </a:r>
            <a:r>
              <a:rPr lang="it-IT" sz="1200" dirty="0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: 500 pz</a:t>
            </a:r>
          </a:p>
        </p:txBody>
      </p:sp>
    </p:spTree>
    <p:extLst>
      <p:ext uri="{BB962C8B-B14F-4D97-AF65-F5344CB8AC3E}">
        <p14:creationId xmlns:p14="http://schemas.microsoft.com/office/powerpoint/2010/main" val="34371816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143</TotalTime>
  <Words>150</Words>
  <Application>Microsoft Office PowerPoint</Application>
  <PresentationFormat>A4 (21x29,7 cm)</PresentationFormat>
  <Paragraphs>13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proramillenote srl</dc:creator>
  <cp:lastModifiedBy>proramillenote srl</cp:lastModifiedBy>
  <cp:revision>12</cp:revision>
  <dcterms:created xsi:type="dcterms:W3CDTF">2025-06-16T12:14:19Z</dcterms:created>
  <dcterms:modified xsi:type="dcterms:W3CDTF">2025-07-18T07:51:24Z</dcterms:modified>
</cp:coreProperties>
</file>