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81900" cy="10706100"/>
  <p:notesSz cx="7581900" cy="10706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9118" y="3318891"/>
            <a:ext cx="6450012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8237" y="5995416"/>
            <a:ext cx="531177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9412" y="2462403"/>
            <a:ext cx="3300888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07948" y="2462403"/>
            <a:ext cx="3300888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23716" y="166411"/>
            <a:ext cx="4191692" cy="461086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5998" y="5474910"/>
            <a:ext cx="132218" cy="13207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551550" y="7163328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80" h="43179">
                <a:moveTo>
                  <a:pt x="24307" y="0"/>
                </a:moveTo>
                <a:lnTo>
                  <a:pt x="18618" y="0"/>
                </a:lnTo>
                <a:lnTo>
                  <a:pt x="15875" y="533"/>
                </a:lnTo>
                <a:lnTo>
                  <a:pt x="0" y="18605"/>
                </a:lnTo>
                <a:lnTo>
                  <a:pt x="0" y="24295"/>
                </a:lnTo>
                <a:lnTo>
                  <a:pt x="18618" y="42900"/>
                </a:lnTo>
                <a:lnTo>
                  <a:pt x="24307" y="42900"/>
                </a:lnTo>
                <a:lnTo>
                  <a:pt x="42913" y="24295"/>
                </a:lnTo>
                <a:lnTo>
                  <a:pt x="42913" y="21450"/>
                </a:lnTo>
                <a:lnTo>
                  <a:pt x="42913" y="18605"/>
                </a:lnTo>
                <a:lnTo>
                  <a:pt x="27038" y="533"/>
                </a:lnTo>
                <a:lnTo>
                  <a:pt x="24307" y="0"/>
                </a:lnTo>
                <a:close/>
              </a:path>
            </a:pathLst>
          </a:custGeom>
          <a:solidFill>
            <a:srgbClr val="3A3E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551550" y="7523777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80" h="43179">
                <a:moveTo>
                  <a:pt x="24307" y="0"/>
                </a:moveTo>
                <a:lnTo>
                  <a:pt x="18618" y="0"/>
                </a:lnTo>
                <a:lnTo>
                  <a:pt x="15875" y="533"/>
                </a:lnTo>
                <a:lnTo>
                  <a:pt x="0" y="18605"/>
                </a:lnTo>
                <a:lnTo>
                  <a:pt x="0" y="24295"/>
                </a:lnTo>
                <a:lnTo>
                  <a:pt x="18618" y="42900"/>
                </a:lnTo>
                <a:lnTo>
                  <a:pt x="24307" y="42900"/>
                </a:lnTo>
                <a:lnTo>
                  <a:pt x="42913" y="24295"/>
                </a:lnTo>
                <a:lnTo>
                  <a:pt x="42913" y="21450"/>
                </a:lnTo>
                <a:lnTo>
                  <a:pt x="42913" y="18605"/>
                </a:lnTo>
                <a:lnTo>
                  <a:pt x="27038" y="533"/>
                </a:lnTo>
                <a:lnTo>
                  <a:pt x="24307" y="0"/>
                </a:lnTo>
                <a:close/>
              </a:path>
            </a:pathLst>
          </a:custGeom>
          <a:solidFill>
            <a:srgbClr val="3A3E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551550" y="7875644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80" h="43179">
                <a:moveTo>
                  <a:pt x="24307" y="0"/>
                </a:moveTo>
                <a:lnTo>
                  <a:pt x="18618" y="0"/>
                </a:lnTo>
                <a:lnTo>
                  <a:pt x="15875" y="533"/>
                </a:lnTo>
                <a:lnTo>
                  <a:pt x="0" y="18605"/>
                </a:lnTo>
                <a:lnTo>
                  <a:pt x="0" y="24295"/>
                </a:lnTo>
                <a:lnTo>
                  <a:pt x="18618" y="42900"/>
                </a:lnTo>
                <a:lnTo>
                  <a:pt x="24307" y="42900"/>
                </a:lnTo>
                <a:lnTo>
                  <a:pt x="42913" y="24295"/>
                </a:lnTo>
                <a:lnTo>
                  <a:pt x="42913" y="21450"/>
                </a:lnTo>
                <a:lnTo>
                  <a:pt x="42913" y="18605"/>
                </a:lnTo>
                <a:lnTo>
                  <a:pt x="27038" y="533"/>
                </a:lnTo>
                <a:lnTo>
                  <a:pt x="24307" y="0"/>
                </a:lnTo>
                <a:close/>
              </a:path>
            </a:pathLst>
          </a:custGeom>
          <a:solidFill>
            <a:srgbClr val="3A3E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551550" y="8416316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80" h="43179">
                <a:moveTo>
                  <a:pt x="24307" y="0"/>
                </a:moveTo>
                <a:lnTo>
                  <a:pt x="18618" y="0"/>
                </a:lnTo>
                <a:lnTo>
                  <a:pt x="15875" y="533"/>
                </a:lnTo>
                <a:lnTo>
                  <a:pt x="0" y="18605"/>
                </a:lnTo>
                <a:lnTo>
                  <a:pt x="0" y="24295"/>
                </a:lnTo>
                <a:lnTo>
                  <a:pt x="18618" y="42900"/>
                </a:lnTo>
                <a:lnTo>
                  <a:pt x="24307" y="42900"/>
                </a:lnTo>
                <a:lnTo>
                  <a:pt x="42913" y="24295"/>
                </a:lnTo>
                <a:lnTo>
                  <a:pt x="42913" y="21450"/>
                </a:lnTo>
                <a:lnTo>
                  <a:pt x="42913" y="18605"/>
                </a:lnTo>
                <a:lnTo>
                  <a:pt x="27038" y="533"/>
                </a:lnTo>
                <a:lnTo>
                  <a:pt x="24307" y="0"/>
                </a:lnTo>
                <a:close/>
              </a:path>
            </a:pathLst>
          </a:custGeom>
          <a:solidFill>
            <a:srgbClr val="3A3E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1551550" y="8811093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80" h="43179">
                <a:moveTo>
                  <a:pt x="24307" y="0"/>
                </a:moveTo>
                <a:lnTo>
                  <a:pt x="18618" y="0"/>
                </a:lnTo>
                <a:lnTo>
                  <a:pt x="15875" y="533"/>
                </a:lnTo>
                <a:lnTo>
                  <a:pt x="0" y="18605"/>
                </a:lnTo>
                <a:lnTo>
                  <a:pt x="0" y="24295"/>
                </a:lnTo>
                <a:lnTo>
                  <a:pt x="18618" y="42900"/>
                </a:lnTo>
                <a:lnTo>
                  <a:pt x="24307" y="42900"/>
                </a:lnTo>
                <a:lnTo>
                  <a:pt x="42913" y="24295"/>
                </a:lnTo>
                <a:lnTo>
                  <a:pt x="42913" y="21450"/>
                </a:lnTo>
                <a:lnTo>
                  <a:pt x="42913" y="18605"/>
                </a:lnTo>
                <a:lnTo>
                  <a:pt x="27038" y="533"/>
                </a:lnTo>
                <a:lnTo>
                  <a:pt x="24307" y="0"/>
                </a:lnTo>
                <a:close/>
              </a:path>
            </a:pathLst>
          </a:custGeom>
          <a:solidFill>
            <a:srgbClr val="3A3E4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412" y="428244"/>
            <a:ext cx="6829425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412" y="2462403"/>
            <a:ext cx="682942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80005" y="9956673"/>
            <a:ext cx="242824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9412" y="9956673"/>
            <a:ext cx="1745297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63540" y="9956673"/>
            <a:ext cx="1745297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0180" y="5140702"/>
            <a:ext cx="4799965" cy="3942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56895" marR="257175" indent="-452120">
              <a:lnSpc>
                <a:spcPct val="116100"/>
              </a:lnSpc>
              <a:spcBef>
                <a:spcPts val="95"/>
              </a:spcBef>
            </a:pP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Un’idea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brillante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ha</a:t>
            </a:r>
            <a:r>
              <a:rPr dirty="0" sz="1600" spc="3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sempre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più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di</a:t>
            </a:r>
            <a:r>
              <a:rPr dirty="0" sz="1600" spc="3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una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3A3E44"/>
                </a:solidFill>
                <a:latin typeface="Arial"/>
                <a:cs typeface="Arial"/>
              </a:rPr>
              <a:t>faccia: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3D,</a:t>
            </a:r>
            <a:r>
              <a:rPr dirty="0" sz="1600" spc="4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ecologico,</a:t>
            </a:r>
            <a:r>
              <a:rPr dirty="0" sz="1600" spc="4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F2C3C"/>
                </a:solidFill>
                <a:latin typeface="Arial"/>
                <a:cs typeface="Arial"/>
              </a:rPr>
              <a:t>carta</a:t>
            </a:r>
            <a:r>
              <a:rPr dirty="0" sz="1600" spc="45" b="1">
                <a:solidFill>
                  <a:srgbClr val="1F2C3C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F2C3C"/>
                </a:solidFill>
                <a:latin typeface="Arial"/>
                <a:cs typeface="Arial"/>
              </a:rPr>
              <a:t>certificata</a:t>
            </a:r>
            <a:r>
              <a:rPr dirty="0" sz="1600" spc="40" b="1">
                <a:solidFill>
                  <a:srgbClr val="1F2C3C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1F2C3C"/>
                </a:solidFill>
                <a:latin typeface="Arial"/>
                <a:cs typeface="Arial"/>
              </a:rPr>
              <a:t>FSC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600">
              <a:latin typeface="Arial"/>
              <a:cs typeface="Arial"/>
            </a:endParaRPr>
          </a:p>
          <a:p>
            <a:pPr marL="25400" marR="317500">
              <a:lnSpc>
                <a:spcPts val="1760"/>
              </a:lnSpc>
            </a:pP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Tutti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spediscono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i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loro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prodotti</a:t>
            </a:r>
            <a:r>
              <a:rPr dirty="0" sz="1600" spc="3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dentro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ad</a:t>
            </a:r>
            <a:r>
              <a:rPr dirty="0" sz="1600" spc="2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3A3E44"/>
                </a:solidFill>
                <a:latin typeface="Arial"/>
                <a:cs typeface="Arial"/>
              </a:rPr>
              <a:t>una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scatola.</a:t>
            </a:r>
            <a:r>
              <a:rPr dirty="0" sz="1600" spc="-3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Anche</a:t>
            </a:r>
            <a:r>
              <a:rPr dirty="0" sz="160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A3E44"/>
                </a:solidFill>
                <a:latin typeface="Arial"/>
                <a:cs typeface="Arial"/>
              </a:rPr>
              <a:t>voi</a:t>
            </a:r>
            <a:r>
              <a:rPr dirty="0" sz="160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3A3E44"/>
                </a:solidFill>
                <a:latin typeface="Arial"/>
                <a:cs typeface="Arial"/>
              </a:rPr>
              <a:t>vero?</a:t>
            </a:r>
            <a:endParaRPr sz="1600">
              <a:latin typeface="Arial"/>
              <a:cs typeface="Arial"/>
            </a:endParaRPr>
          </a:p>
          <a:p>
            <a:pPr marL="25400" marR="538480">
              <a:lnSpc>
                <a:spcPct val="107300"/>
              </a:lnSpc>
              <a:spcBef>
                <a:spcPts val="940"/>
              </a:spcBef>
            </a:pP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Ecco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il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primo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punto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di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forza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per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questo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gadget: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adatto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tutti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settori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merceologici.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Ma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non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finisce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3A3E44"/>
                </a:solidFill>
                <a:latin typeface="Arial"/>
                <a:cs typeface="Arial"/>
              </a:rPr>
              <a:t>qui!</a:t>
            </a:r>
            <a:endParaRPr sz="1050">
              <a:latin typeface="Arial"/>
              <a:cs typeface="Arial"/>
            </a:endParaRPr>
          </a:p>
          <a:p>
            <a:pPr marL="368300" marR="332740">
              <a:lnSpc>
                <a:spcPct val="112700"/>
              </a:lnSpc>
              <a:spcBef>
                <a:spcPts val="1010"/>
              </a:spcBef>
            </a:pP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Miniatura</a:t>
            </a:r>
            <a:r>
              <a:rPr dirty="0" sz="1050" spc="5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realistica</a:t>
            </a:r>
            <a:r>
              <a:rPr dirty="0" sz="1050" spc="5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del</a:t>
            </a:r>
            <a:r>
              <a:rPr dirty="0" sz="1050" spc="5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pallet</a:t>
            </a:r>
            <a:r>
              <a:rPr dirty="0" sz="1050" spc="5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su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cui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si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spedisce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qualunque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merce imballata.</a:t>
            </a:r>
            <a:endParaRPr sz="1050">
              <a:latin typeface="Arial"/>
              <a:cs typeface="Arial"/>
            </a:endParaRPr>
          </a:p>
          <a:p>
            <a:pPr marL="368300" marR="324485">
              <a:lnSpc>
                <a:spcPct val="112599"/>
              </a:lnSpc>
            </a:pP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Utile</a:t>
            </a:r>
            <a:r>
              <a:rPr dirty="0" sz="1050" spc="5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e</a:t>
            </a:r>
            <a:r>
              <a:rPr dirty="0" sz="1050" spc="5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comunicativo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: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funzionale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come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un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post-it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e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colpisce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sulla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scrivania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in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modo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scenografico.</a:t>
            </a:r>
            <a:endParaRPr sz="1050">
              <a:latin typeface="Arial"/>
              <a:cs typeface="Arial"/>
            </a:endParaRPr>
          </a:p>
          <a:p>
            <a:pPr marL="368300" marR="43180">
              <a:lnSpc>
                <a:spcPts val="1420"/>
              </a:lnSpc>
              <a:spcBef>
                <a:spcPts val="5"/>
              </a:spcBef>
            </a:pP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un</a:t>
            </a:r>
            <a:r>
              <a:rPr dirty="0" sz="105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mezzo</a:t>
            </a:r>
            <a:r>
              <a:rPr dirty="0" sz="105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di</a:t>
            </a:r>
            <a:r>
              <a:rPr dirty="0" sz="105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comunicazione</a:t>
            </a:r>
            <a:r>
              <a:rPr dirty="0" sz="1050" spc="4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“3D”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: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il</a:t>
            </a:r>
            <a:r>
              <a:rPr dirty="0" sz="1050" spc="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logo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presente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su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ogni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foglio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50">
                <a:solidFill>
                  <a:srgbClr val="3A3E44"/>
                </a:solidFill>
                <a:latin typeface="Arial"/>
                <a:cs typeface="Arial"/>
              </a:rPr>
              <a:t>e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l'immagine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della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campagna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stampata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sui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lati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fino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4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soggetti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diversi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(visibilità</a:t>
            </a:r>
            <a:r>
              <a:rPr dirty="0" sz="1050" spc="3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continua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</a:t>
            </a:r>
            <a:r>
              <a:rPr dirty="0" sz="1050" spc="3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360°).</a:t>
            </a:r>
            <a:endParaRPr sz="10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  <a:spcBef>
                <a:spcPts val="85"/>
              </a:spcBef>
            </a:pP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Eco-friendly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: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il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mini-pallet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in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legno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ecologico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ed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il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post-it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4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in</a:t>
            </a:r>
            <a:r>
              <a:rPr dirty="0" sz="1050" spc="4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carta</a:t>
            </a:r>
            <a:endParaRPr sz="10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  <a:spcBef>
                <a:spcPts val="430"/>
              </a:spcBef>
            </a:pP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FSC</a:t>
            </a:r>
            <a:r>
              <a:rPr dirty="0" baseline="27777" sz="1350">
                <a:solidFill>
                  <a:srgbClr val="3A3E44"/>
                </a:solidFill>
                <a:latin typeface="Arial"/>
                <a:cs typeface="Arial"/>
              </a:rPr>
              <a:t>®</a:t>
            </a:r>
            <a:r>
              <a:rPr dirty="0" baseline="27777" sz="1350" spc="15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certificata.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Comunica</a:t>
            </a:r>
            <a:r>
              <a:rPr dirty="0" sz="1050" spc="6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attenzione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alla</a:t>
            </a:r>
            <a:r>
              <a:rPr dirty="0" sz="1050" spc="5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sostenibilità!</a:t>
            </a:r>
            <a:endParaRPr sz="1050">
              <a:latin typeface="Arial"/>
              <a:cs typeface="Arial"/>
            </a:endParaRPr>
          </a:p>
          <a:p>
            <a:pPr marL="368300" marR="370840">
              <a:lnSpc>
                <a:spcPct val="107300"/>
              </a:lnSpc>
              <a:spcBef>
                <a:spcPts val="65"/>
              </a:spcBef>
            </a:pP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È</a:t>
            </a:r>
            <a:r>
              <a:rPr dirty="0" sz="1050" spc="60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un</a:t>
            </a:r>
            <a:r>
              <a:rPr dirty="0" sz="1050" spc="6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gadget</a:t>
            </a:r>
            <a:r>
              <a:rPr dirty="0" sz="1050" spc="65" b="1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3A3E44"/>
                </a:solidFill>
                <a:latin typeface="Arial"/>
                <a:cs typeface="Arial"/>
              </a:rPr>
              <a:t>“parlante”</a:t>
            </a:r>
            <a:r>
              <a:rPr dirty="0" sz="1050">
                <a:solidFill>
                  <a:srgbClr val="3A3E44"/>
                </a:solidFill>
                <a:latin typeface="Arial"/>
                <a:cs typeface="Arial"/>
              </a:rPr>
              <a:t>:</a:t>
            </a:r>
            <a:r>
              <a:rPr dirty="0" sz="1050" spc="6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attira</a:t>
            </a:r>
            <a:r>
              <a:rPr dirty="0" sz="1050" spc="65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lo</a:t>
            </a:r>
            <a:r>
              <a:rPr dirty="0" sz="1050" spc="65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sguardo,</a:t>
            </a:r>
            <a:r>
              <a:rPr dirty="0" sz="1050" spc="65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incuriosisce,</a:t>
            </a:r>
            <a:r>
              <a:rPr dirty="0" sz="1050" spc="65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resta</a:t>
            </a:r>
            <a:r>
              <a:rPr dirty="0" sz="1050" spc="6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FF6600"/>
                </a:solidFill>
                <a:latin typeface="Arial"/>
                <a:cs typeface="Arial"/>
              </a:rPr>
              <a:t>sulla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scrivania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ed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è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visibile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molto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più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di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un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FF6600"/>
                </a:solidFill>
                <a:latin typeface="Arial"/>
                <a:cs typeface="Arial"/>
              </a:rPr>
              <a:t>normale</a:t>
            </a:r>
            <a:r>
              <a:rPr dirty="0" sz="1050" spc="30">
                <a:solidFill>
                  <a:srgbClr val="FF6600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FF6600"/>
                </a:solidFill>
                <a:latin typeface="Arial"/>
                <a:cs typeface="Arial"/>
              </a:rPr>
              <a:t>gadget</a:t>
            </a:r>
            <a:r>
              <a:rPr dirty="0" sz="1050" spc="-10">
                <a:solidFill>
                  <a:srgbClr val="3A3E44"/>
                </a:solidFill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6387" y="9390405"/>
            <a:ext cx="724325" cy="83575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153087" y="10269180"/>
            <a:ext cx="513080" cy="240029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3655" marR="5080" indent="-21590">
              <a:lnSpc>
                <a:spcPts val="770"/>
              </a:lnSpc>
              <a:spcBef>
                <a:spcPts val="250"/>
              </a:spcBef>
            </a:pPr>
            <a:r>
              <a:rPr dirty="0" sz="750">
                <a:solidFill>
                  <a:srgbClr val="3A3E44"/>
                </a:solidFill>
                <a:latin typeface="Arial"/>
                <a:cs typeface="Arial"/>
              </a:rPr>
              <a:t>Stampa</a:t>
            </a:r>
            <a:r>
              <a:rPr dirty="0" sz="750" spc="25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750" spc="-20">
                <a:solidFill>
                  <a:srgbClr val="3A3E44"/>
                </a:solidFill>
                <a:latin typeface="Arial"/>
                <a:cs typeface="Arial"/>
              </a:rPr>
              <a:t>lati</a:t>
            </a:r>
            <a:r>
              <a:rPr dirty="0" sz="750">
                <a:solidFill>
                  <a:srgbClr val="3A3E44"/>
                </a:solidFill>
                <a:latin typeface="Arial"/>
                <a:cs typeface="Arial"/>
              </a:rPr>
              <a:t> 4</a:t>
            </a:r>
            <a:r>
              <a:rPr dirty="0" sz="750" spc="1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3A3E44"/>
                </a:solidFill>
                <a:latin typeface="Arial"/>
                <a:cs typeface="Arial"/>
              </a:rPr>
              <a:t>soggetti</a:t>
            </a:r>
            <a:endParaRPr sz="75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6534" y="9390405"/>
            <a:ext cx="724325" cy="83575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567673" y="10269180"/>
            <a:ext cx="469900" cy="240029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88265" marR="5080" indent="-75565">
              <a:lnSpc>
                <a:spcPts val="770"/>
              </a:lnSpc>
              <a:spcBef>
                <a:spcPts val="250"/>
              </a:spcBef>
            </a:pPr>
            <a:r>
              <a:rPr dirty="0" sz="750" spc="-10">
                <a:solidFill>
                  <a:srgbClr val="3A3E44"/>
                </a:solidFill>
                <a:latin typeface="Arial"/>
                <a:cs typeface="Arial"/>
              </a:rPr>
              <a:t>Consegna rapida</a:t>
            </a:r>
            <a:endParaRPr sz="75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19467" y="9390405"/>
            <a:ext cx="724325" cy="83575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030765" y="10269180"/>
            <a:ext cx="307340" cy="240029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16510">
              <a:lnSpc>
                <a:spcPts val="770"/>
              </a:lnSpc>
              <a:spcBef>
                <a:spcPts val="250"/>
              </a:spcBef>
            </a:pPr>
            <a:r>
              <a:rPr dirty="0" sz="750" spc="-20">
                <a:solidFill>
                  <a:srgbClr val="3A3E44"/>
                </a:solidFill>
                <a:latin typeface="Arial"/>
                <a:cs typeface="Arial"/>
              </a:rPr>
              <a:t>Made</a:t>
            </a:r>
            <a:r>
              <a:rPr dirty="0" sz="750">
                <a:solidFill>
                  <a:srgbClr val="3A3E44"/>
                </a:solidFill>
                <a:latin typeface="Arial"/>
                <a:cs typeface="Arial"/>
              </a:rPr>
              <a:t> in</a:t>
            </a:r>
            <a:r>
              <a:rPr dirty="0" sz="750" spc="10">
                <a:solidFill>
                  <a:srgbClr val="3A3E44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3A3E44"/>
                </a:solidFill>
                <a:latin typeface="Arial"/>
                <a:cs typeface="Arial"/>
              </a:rPr>
              <a:t>Italy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PALLET</dc:title>
  <dcterms:created xsi:type="dcterms:W3CDTF">2026-01-22T14:49:39Z</dcterms:created>
  <dcterms:modified xsi:type="dcterms:W3CDTF">2026-01-22T14:49:39Z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2026-01-22T00:00:00Z</vt:filetime>
  </property>
  <property fmtid="{D5CDD505-2E9C-101B-9397-08002B2CF9AE}" pid="3" name="Creator">
    <vt:lpwstr>Adobe Illustrator 26.5 (Windows)</vt:lpwstr>
  </property>
  <property fmtid="{D5CDD505-2E9C-101B-9397-08002B2CF9AE}" pid="4" name="LastSaved">
    <vt:filetime>2026-01-22T00:00:00Z</vt:filetime>
  </property>
  <property fmtid="{D5CDD505-2E9C-101B-9397-08002B2CF9AE}" pid="5" name="Producer">
    <vt:lpwstr>Adobe PDF library 16.07</vt:lpwstr>
  </property>
</Properties>
</file>