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10799763" cy="180006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27" autoAdjust="0"/>
    <p:restoredTop sz="94660"/>
  </p:normalViewPr>
  <p:slideViewPr>
    <p:cSldViewPr snapToGrid="0">
      <p:cViewPr>
        <p:scale>
          <a:sx n="33" d="100"/>
          <a:sy n="33" d="100"/>
        </p:scale>
        <p:origin x="4278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0AAE7-34DB-4176-B07E-E5ED88FB2E76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143000"/>
            <a:ext cx="18510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FFC4E-043F-4421-90FE-19E3BF9C90B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1852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AFFC4E-043F-4421-90FE-19E3BF9C90B8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1247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2" y="2945943"/>
            <a:ext cx="9179799" cy="6266897"/>
          </a:xfrm>
        </p:spPr>
        <p:txBody>
          <a:bodyPr anchor="b"/>
          <a:lstStyle>
            <a:lvl1pPr algn="ctr">
              <a:defRPr sz="708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9454516"/>
            <a:ext cx="8099822" cy="4345992"/>
          </a:xfrm>
        </p:spPr>
        <p:txBody>
          <a:bodyPr/>
          <a:lstStyle>
            <a:lvl1pPr marL="0" indent="0" algn="ctr">
              <a:buNone/>
              <a:defRPr sz="2835"/>
            </a:lvl1pPr>
            <a:lvl2pPr marL="539999" indent="0" algn="ctr">
              <a:buNone/>
              <a:defRPr sz="2362"/>
            </a:lvl2pPr>
            <a:lvl3pPr marL="1079998" indent="0" algn="ctr">
              <a:buNone/>
              <a:defRPr sz="2126"/>
            </a:lvl3pPr>
            <a:lvl4pPr marL="1619997" indent="0" algn="ctr">
              <a:buNone/>
              <a:defRPr sz="1890"/>
            </a:lvl4pPr>
            <a:lvl5pPr marL="2159996" indent="0" algn="ctr">
              <a:buNone/>
              <a:defRPr sz="1890"/>
            </a:lvl5pPr>
            <a:lvl6pPr marL="2699995" indent="0" algn="ctr">
              <a:buNone/>
              <a:defRPr sz="1890"/>
            </a:lvl6pPr>
            <a:lvl7pPr marL="3239994" indent="0" algn="ctr">
              <a:buNone/>
              <a:defRPr sz="1890"/>
            </a:lvl7pPr>
            <a:lvl8pPr marL="3779992" indent="0" algn="ctr">
              <a:buNone/>
              <a:defRPr sz="1890"/>
            </a:lvl8pPr>
            <a:lvl9pPr marL="4319991" indent="0" algn="ctr">
              <a:buNone/>
              <a:defRPr sz="189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EA46A-4D85-4F03-ABDE-2A27AED8D57A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1945-2C80-4FE0-853C-90F35995E4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3052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EA46A-4D85-4F03-ABDE-2A27AED8D57A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1945-2C80-4FE0-853C-90F35995E4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5942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1" y="958369"/>
            <a:ext cx="2328699" cy="1525473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4" y="958369"/>
            <a:ext cx="6851100" cy="1525473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EA46A-4D85-4F03-ABDE-2A27AED8D57A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1945-2C80-4FE0-853C-90F35995E4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272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EA46A-4D85-4F03-ABDE-2A27AED8D57A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1945-2C80-4FE0-853C-90F35995E4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6911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59" y="4487671"/>
            <a:ext cx="9314796" cy="7487774"/>
          </a:xfrm>
        </p:spPr>
        <p:txBody>
          <a:bodyPr anchor="b"/>
          <a:lstStyle>
            <a:lvl1pPr>
              <a:defRPr sz="708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59" y="12046282"/>
            <a:ext cx="9314796" cy="3937644"/>
          </a:xfrm>
        </p:spPr>
        <p:txBody>
          <a:bodyPr/>
          <a:lstStyle>
            <a:lvl1pPr marL="0" indent="0">
              <a:buNone/>
              <a:defRPr sz="2835">
                <a:solidFill>
                  <a:schemeClr val="tx1"/>
                </a:solidFill>
              </a:defRPr>
            </a:lvl1pPr>
            <a:lvl2pPr marL="539999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2pPr>
            <a:lvl3pPr marL="1079998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3pPr>
            <a:lvl4pPr marL="1619997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4pPr>
            <a:lvl5pPr marL="2159996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5pPr>
            <a:lvl6pPr marL="2699995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6pPr>
            <a:lvl7pPr marL="3239994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7pPr>
            <a:lvl8pPr marL="3779992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8pPr>
            <a:lvl9pPr marL="4319991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EA46A-4D85-4F03-ABDE-2A27AED8D57A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1945-2C80-4FE0-853C-90F35995E4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1180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4791843"/>
            <a:ext cx="4589899" cy="114212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0" y="4791843"/>
            <a:ext cx="4589899" cy="114212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EA46A-4D85-4F03-ABDE-2A27AED8D57A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1945-2C80-4FE0-853C-90F35995E4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11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958373"/>
            <a:ext cx="9314796" cy="347929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4412664"/>
            <a:ext cx="4568805" cy="2162578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39999" indent="0">
              <a:buNone/>
              <a:defRPr sz="2362" b="1"/>
            </a:lvl2pPr>
            <a:lvl3pPr marL="1079998" indent="0">
              <a:buNone/>
              <a:defRPr sz="2126" b="1"/>
            </a:lvl3pPr>
            <a:lvl4pPr marL="1619997" indent="0">
              <a:buNone/>
              <a:defRPr sz="1890" b="1"/>
            </a:lvl4pPr>
            <a:lvl5pPr marL="2159996" indent="0">
              <a:buNone/>
              <a:defRPr sz="1890" b="1"/>
            </a:lvl5pPr>
            <a:lvl6pPr marL="2699995" indent="0">
              <a:buNone/>
              <a:defRPr sz="1890" b="1"/>
            </a:lvl6pPr>
            <a:lvl7pPr marL="3239994" indent="0">
              <a:buNone/>
              <a:defRPr sz="1890" b="1"/>
            </a:lvl7pPr>
            <a:lvl8pPr marL="3779992" indent="0">
              <a:buNone/>
              <a:defRPr sz="1890" b="1"/>
            </a:lvl8pPr>
            <a:lvl9pPr marL="4319991" indent="0">
              <a:buNone/>
              <a:defRPr sz="189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6575242"/>
            <a:ext cx="4568805" cy="967119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1" y="4412664"/>
            <a:ext cx="4591306" cy="2162578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39999" indent="0">
              <a:buNone/>
              <a:defRPr sz="2362" b="1"/>
            </a:lvl2pPr>
            <a:lvl3pPr marL="1079998" indent="0">
              <a:buNone/>
              <a:defRPr sz="2126" b="1"/>
            </a:lvl3pPr>
            <a:lvl4pPr marL="1619997" indent="0">
              <a:buNone/>
              <a:defRPr sz="1890" b="1"/>
            </a:lvl4pPr>
            <a:lvl5pPr marL="2159996" indent="0">
              <a:buNone/>
              <a:defRPr sz="1890" b="1"/>
            </a:lvl5pPr>
            <a:lvl6pPr marL="2699995" indent="0">
              <a:buNone/>
              <a:defRPr sz="1890" b="1"/>
            </a:lvl6pPr>
            <a:lvl7pPr marL="3239994" indent="0">
              <a:buNone/>
              <a:defRPr sz="1890" b="1"/>
            </a:lvl7pPr>
            <a:lvl8pPr marL="3779992" indent="0">
              <a:buNone/>
              <a:defRPr sz="1890" b="1"/>
            </a:lvl8pPr>
            <a:lvl9pPr marL="4319991" indent="0">
              <a:buNone/>
              <a:defRPr sz="189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1" y="6575242"/>
            <a:ext cx="4591306" cy="967119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EA46A-4D85-4F03-ABDE-2A27AED8D57A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1945-2C80-4FE0-853C-90F35995E4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7222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EA46A-4D85-4F03-ABDE-2A27AED8D57A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1945-2C80-4FE0-853C-90F35995E4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4498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EA46A-4D85-4F03-ABDE-2A27AED8D57A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1945-2C80-4FE0-853C-90F35995E4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9594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1200044"/>
            <a:ext cx="3483205" cy="4200155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2591766"/>
            <a:ext cx="5467380" cy="12792138"/>
          </a:xfrm>
        </p:spPr>
        <p:txBody>
          <a:bodyPr/>
          <a:lstStyle>
            <a:lvl1pPr>
              <a:defRPr sz="3780"/>
            </a:lvl1pPr>
            <a:lvl2pPr>
              <a:defRPr sz="3307"/>
            </a:lvl2pPr>
            <a:lvl3pPr>
              <a:defRPr sz="2835"/>
            </a:lvl3pPr>
            <a:lvl4pPr>
              <a:defRPr sz="2362"/>
            </a:lvl4pPr>
            <a:lvl5pPr>
              <a:defRPr sz="2362"/>
            </a:lvl5pPr>
            <a:lvl6pPr>
              <a:defRPr sz="2362"/>
            </a:lvl6pPr>
            <a:lvl7pPr>
              <a:defRPr sz="2362"/>
            </a:lvl7pPr>
            <a:lvl8pPr>
              <a:defRPr sz="2362"/>
            </a:lvl8pPr>
            <a:lvl9pPr>
              <a:defRPr sz="2362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0" y="5400199"/>
            <a:ext cx="3483205" cy="10004536"/>
          </a:xfrm>
        </p:spPr>
        <p:txBody>
          <a:bodyPr/>
          <a:lstStyle>
            <a:lvl1pPr marL="0" indent="0">
              <a:buNone/>
              <a:defRPr sz="1890"/>
            </a:lvl1pPr>
            <a:lvl2pPr marL="539999" indent="0">
              <a:buNone/>
              <a:defRPr sz="1654"/>
            </a:lvl2pPr>
            <a:lvl3pPr marL="1079998" indent="0">
              <a:buNone/>
              <a:defRPr sz="1417"/>
            </a:lvl3pPr>
            <a:lvl4pPr marL="1619997" indent="0">
              <a:buNone/>
              <a:defRPr sz="1181"/>
            </a:lvl4pPr>
            <a:lvl5pPr marL="2159996" indent="0">
              <a:buNone/>
              <a:defRPr sz="1181"/>
            </a:lvl5pPr>
            <a:lvl6pPr marL="2699995" indent="0">
              <a:buNone/>
              <a:defRPr sz="1181"/>
            </a:lvl6pPr>
            <a:lvl7pPr marL="3239994" indent="0">
              <a:buNone/>
              <a:defRPr sz="1181"/>
            </a:lvl7pPr>
            <a:lvl8pPr marL="3779992" indent="0">
              <a:buNone/>
              <a:defRPr sz="1181"/>
            </a:lvl8pPr>
            <a:lvl9pPr marL="4319991" indent="0">
              <a:buNone/>
              <a:defRPr sz="118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EA46A-4D85-4F03-ABDE-2A27AED8D57A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1945-2C80-4FE0-853C-90F35995E4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030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1200044"/>
            <a:ext cx="3483205" cy="4200155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2591766"/>
            <a:ext cx="5467380" cy="12792138"/>
          </a:xfrm>
        </p:spPr>
        <p:txBody>
          <a:bodyPr anchor="t"/>
          <a:lstStyle>
            <a:lvl1pPr marL="0" indent="0">
              <a:buNone/>
              <a:defRPr sz="3780"/>
            </a:lvl1pPr>
            <a:lvl2pPr marL="539999" indent="0">
              <a:buNone/>
              <a:defRPr sz="3307"/>
            </a:lvl2pPr>
            <a:lvl3pPr marL="1079998" indent="0">
              <a:buNone/>
              <a:defRPr sz="2835"/>
            </a:lvl3pPr>
            <a:lvl4pPr marL="1619997" indent="0">
              <a:buNone/>
              <a:defRPr sz="2362"/>
            </a:lvl4pPr>
            <a:lvl5pPr marL="2159996" indent="0">
              <a:buNone/>
              <a:defRPr sz="2362"/>
            </a:lvl5pPr>
            <a:lvl6pPr marL="2699995" indent="0">
              <a:buNone/>
              <a:defRPr sz="2362"/>
            </a:lvl6pPr>
            <a:lvl7pPr marL="3239994" indent="0">
              <a:buNone/>
              <a:defRPr sz="2362"/>
            </a:lvl7pPr>
            <a:lvl8pPr marL="3779992" indent="0">
              <a:buNone/>
              <a:defRPr sz="2362"/>
            </a:lvl8pPr>
            <a:lvl9pPr marL="4319991" indent="0">
              <a:buNone/>
              <a:defRPr sz="2362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0" y="5400199"/>
            <a:ext cx="3483205" cy="10004536"/>
          </a:xfrm>
        </p:spPr>
        <p:txBody>
          <a:bodyPr/>
          <a:lstStyle>
            <a:lvl1pPr marL="0" indent="0">
              <a:buNone/>
              <a:defRPr sz="1890"/>
            </a:lvl1pPr>
            <a:lvl2pPr marL="539999" indent="0">
              <a:buNone/>
              <a:defRPr sz="1654"/>
            </a:lvl2pPr>
            <a:lvl3pPr marL="1079998" indent="0">
              <a:buNone/>
              <a:defRPr sz="1417"/>
            </a:lvl3pPr>
            <a:lvl4pPr marL="1619997" indent="0">
              <a:buNone/>
              <a:defRPr sz="1181"/>
            </a:lvl4pPr>
            <a:lvl5pPr marL="2159996" indent="0">
              <a:buNone/>
              <a:defRPr sz="1181"/>
            </a:lvl5pPr>
            <a:lvl6pPr marL="2699995" indent="0">
              <a:buNone/>
              <a:defRPr sz="1181"/>
            </a:lvl6pPr>
            <a:lvl7pPr marL="3239994" indent="0">
              <a:buNone/>
              <a:defRPr sz="1181"/>
            </a:lvl7pPr>
            <a:lvl8pPr marL="3779992" indent="0">
              <a:buNone/>
              <a:defRPr sz="1181"/>
            </a:lvl8pPr>
            <a:lvl9pPr marL="4319991" indent="0">
              <a:buNone/>
              <a:defRPr sz="118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EA46A-4D85-4F03-ABDE-2A27AED8D57A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01945-2C80-4FE0-853C-90F35995E4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3665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958373"/>
            <a:ext cx="9314796" cy="347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4791843"/>
            <a:ext cx="9314796" cy="114212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16683952"/>
            <a:ext cx="2429947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EA46A-4D85-4F03-ABDE-2A27AED8D57A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16683952"/>
            <a:ext cx="3644920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16683952"/>
            <a:ext cx="2429947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01945-2C80-4FE0-853C-90F35995E4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558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079998" rtl="0" eaLnBrk="1" latinLnBrk="0" hangingPunct="1">
        <a:lnSpc>
          <a:spcPct val="90000"/>
        </a:lnSpc>
        <a:spcBef>
          <a:spcPct val="0"/>
        </a:spcBef>
        <a:buNone/>
        <a:defRPr sz="519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999" indent="-269999" algn="l" defTabSz="1079998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09998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349997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889996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429995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969994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509993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4049992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589991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1pPr>
      <a:lvl2pPr marL="539999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79998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619997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159996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699995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239994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3779992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319991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AFA1FC99-14EB-A8D6-3414-5FC7C06847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362" y="1531193"/>
            <a:ext cx="7933037" cy="7933037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C51ED033-2DE8-9F9E-EF52-B933CEDCF441}"/>
              </a:ext>
            </a:extLst>
          </p:cNvPr>
          <p:cNvSpPr txBox="1"/>
          <p:nvPr/>
        </p:nvSpPr>
        <p:spPr>
          <a:xfrm>
            <a:off x="665686" y="1197365"/>
            <a:ext cx="94683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>
                <a:latin typeface="Arial" panose="020B0604020202020204" pitchFamily="34" charset="0"/>
                <a:cs typeface="Arial" panose="020B0604020202020204" pitchFamily="34" charset="0"/>
              </a:rPr>
              <a:t>POP-UP: </a:t>
            </a:r>
            <a:r>
              <a:rPr lang="it-IT" sz="3400" b="1" dirty="0">
                <a:latin typeface="Arial" panose="020B0604020202020204" pitchFamily="34" charset="0"/>
                <a:cs typeface="Arial" panose="020B0604020202020204" pitchFamily="34" charset="0"/>
              </a:rPr>
              <a:t>emotività</a:t>
            </a:r>
            <a:r>
              <a:rPr lang="it-IT" sz="3600" b="1" dirty="0">
                <a:latin typeface="Arial" panose="020B0604020202020204" pitchFamily="34" charset="0"/>
                <a:cs typeface="Arial" panose="020B0604020202020204" pitchFamily="34" charset="0"/>
              </a:rPr>
              <a:t> e valori, </a:t>
            </a:r>
            <a:br>
              <a:rPr lang="it-IT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3600" b="1" dirty="0">
                <a:latin typeface="Arial" panose="020B0604020202020204" pitchFamily="34" charset="0"/>
                <a:cs typeface="Arial" panose="020B0604020202020204" pitchFamily="34" charset="0"/>
              </a:rPr>
              <a:t>il mix perfetto per la vostra pubblicità</a:t>
            </a:r>
            <a:endParaRPr lang="it-IT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5FD28F5B-3B65-E8E3-99DB-B884E3208F2B}"/>
              </a:ext>
            </a:extLst>
          </p:cNvPr>
          <p:cNvSpPr txBox="1"/>
          <p:nvPr/>
        </p:nvSpPr>
        <p:spPr>
          <a:xfrm>
            <a:off x="1686812" y="9017917"/>
            <a:ext cx="7426136" cy="8063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cs typeface="Arial" panose="020B0604020202020204" pitchFamily="34" charset="0"/>
              </a:rPr>
              <a:t>Questo nuovo </a:t>
            </a:r>
            <a:r>
              <a:rPr lang="it-IT" sz="1400" b="1" dirty="0">
                <a:cs typeface="Arial" panose="020B0604020202020204" pitchFamily="34" charset="0"/>
              </a:rPr>
              <a:t>Post-it personalizzato con astuccio POP-UP </a:t>
            </a:r>
            <a:r>
              <a:rPr lang="it-IT" sz="1400" dirty="0">
                <a:cs typeface="Arial" panose="020B0604020202020204" pitchFamily="34" charset="0"/>
              </a:rPr>
              <a:t>è molto più di un semplice set di post-it; è un'esperienza sorprendente! </a:t>
            </a:r>
          </a:p>
          <a:p>
            <a:endParaRPr lang="it-IT" sz="1400" dirty="0">
              <a:cs typeface="Arial" panose="020B0604020202020204" pitchFamily="34" charset="0"/>
            </a:endParaRPr>
          </a:p>
          <a:p>
            <a:r>
              <a:rPr lang="it-IT" sz="1400" b="1" dirty="0">
                <a:cs typeface="Arial" panose="020B0604020202020204" pitchFamily="34" charset="0"/>
              </a:rPr>
              <a:t>Come funziona</a:t>
            </a:r>
          </a:p>
          <a:p>
            <a:r>
              <a:rPr lang="it-IT" sz="1400" dirty="0">
                <a:cs typeface="Arial" panose="020B0604020202020204" pitchFamily="34" charset="0"/>
              </a:rPr>
              <a:t>Tirando la linguetta, si attiva un divertente effetto "pop-up" che solleva una sagoma nel cartoncino personalizzato. Mentre la sagoma si alza, nello stesso tempo si apre un cassetto che rivela due post-it di dimensioni diverse. Questo movimento trasforma l'uso di un normale post-it in un'esperienza interattiva, giocosa e unica, creata per catturare l'attenzione e suscitare la curiosità.</a:t>
            </a:r>
          </a:p>
          <a:p>
            <a:endParaRPr lang="it-IT" sz="1400" dirty="0">
              <a:cs typeface="Arial" panose="020B0604020202020204" pitchFamily="34" charset="0"/>
            </a:endParaRPr>
          </a:p>
          <a:p>
            <a:r>
              <a:rPr lang="it-IT" sz="1400" b="1" dirty="0"/>
              <a:t>Creatività ed originalità </a:t>
            </a:r>
            <a:br>
              <a:rPr lang="it-IT" sz="1400" dirty="0"/>
            </a:br>
            <a:r>
              <a:rPr lang="it-IT" sz="1400" dirty="0"/>
              <a:t>Studia insieme a noi, con </a:t>
            </a:r>
            <a:r>
              <a:rPr lang="it-IT" sz="1400" b="1" dirty="0"/>
              <a:t>creatività,</a:t>
            </a:r>
            <a:r>
              <a:rPr lang="it-IT" sz="1400" dirty="0"/>
              <a:t> la grafica di </a:t>
            </a:r>
            <a:r>
              <a:rPr lang="it-IT" sz="1400" b="1" dirty="0"/>
              <a:t>POP-UP in quadricromia!</a:t>
            </a:r>
            <a:r>
              <a:rPr lang="it-IT" sz="1400" dirty="0"/>
              <a:t> E' un </a:t>
            </a:r>
            <a:r>
              <a:rPr lang="it-IT" sz="1400" b="1" dirty="0"/>
              <a:t>gadget </a:t>
            </a:r>
            <a:r>
              <a:rPr lang="it-IT" sz="1400" dirty="0"/>
              <a:t>progettato con un approccio </a:t>
            </a:r>
            <a:r>
              <a:rPr lang="it-IT" sz="1400" b="1" dirty="0"/>
              <a:t>moderno</a:t>
            </a:r>
            <a:r>
              <a:rPr lang="it-IT" sz="1400" dirty="0"/>
              <a:t>, ideale </a:t>
            </a:r>
            <a:r>
              <a:rPr lang="it-IT" sz="1400" b="1" dirty="0"/>
              <a:t>per diffondere ed integrare i concetti di</a:t>
            </a:r>
            <a:r>
              <a:rPr lang="it-IT" sz="140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/>
              <a:t>crescita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/>
              <a:t>sollevamento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/>
              <a:t>scorrimento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/>
              <a:t>dinamicità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/>
              <a:t>esperienza giocosa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/>
              <a:t>interattività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/>
              <a:t>coinvolto dell'emotività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/>
              <a:t>valori del marchio</a:t>
            </a:r>
          </a:p>
          <a:p>
            <a:br>
              <a:rPr lang="it-IT" sz="1400" dirty="0"/>
            </a:br>
            <a:r>
              <a:rPr lang="it-IT" sz="1400" b="1" dirty="0"/>
              <a:t>Neuromarketing, effetto sorpresa e brand </a:t>
            </a:r>
            <a:r>
              <a:rPr lang="it-IT" sz="1400" b="1" dirty="0" err="1"/>
              <a:t>awareness</a:t>
            </a:r>
            <a:endParaRPr lang="it-IT" sz="1400" dirty="0"/>
          </a:p>
          <a:p>
            <a:r>
              <a:rPr lang="it-IT" sz="1400" b="1" dirty="0"/>
              <a:t>POP-UP</a:t>
            </a:r>
            <a:r>
              <a:rPr lang="it-IT" sz="1400" dirty="0"/>
              <a:t> è un gadget innovativo che sfrutta </a:t>
            </a:r>
            <a:r>
              <a:rPr lang="it-IT" sz="1400" b="1" dirty="0"/>
              <a:t>l'effetto sorpresa </a:t>
            </a:r>
            <a:r>
              <a:rPr lang="it-IT" sz="1400" dirty="0"/>
              <a:t>per ottenere l'interesse del pubblico e creare un ricordo duraturo nella mente del destinatario. </a:t>
            </a:r>
            <a:r>
              <a:rPr lang="it-IT" sz="1400" b="1" dirty="0"/>
              <a:t>POP-UP</a:t>
            </a:r>
            <a:r>
              <a:rPr lang="it-IT" sz="1400" dirty="0"/>
              <a:t> utilizza le conoscenze di </a:t>
            </a:r>
            <a:r>
              <a:rPr lang="it-IT" sz="1400" b="1" dirty="0"/>
              <a:t>neuromarketing</a:t>
            </a:r>
            <a:r>
              <a:rPr lang="it-IT" sz="1400" dirty="0"/>
              <a:t> per generare un'attenzione immediata e una risposta emotivamente positiva, aspetti fondamentali per coinvolgere attivamente il potenziale cliente. </a:t>
            </a:r>
            <a:br>
              <a:rPr lang="it-IT" sz="1400" dirty="0"/>
            </a:br>
            <a:r>
              <a:rPr lang="it-IT" sz="1400" dirty="0"/>
              <a:t>Ogni utilizzo del post-it diventa un'esperienza che sarà ricordata, insieme al marchio, in modo piacevole. </a:t>
            </a:r>
            <a:br>
              <a:rPr lang="it-IT" sz="1400" dirty="0"/>
            </a:br>
            <a:br>
              <a:rPr lang="it-IT" sz="1400" dirty="0"/>
            </a:br>
            <a:r>
              <a:rPr lang="it-IT" sz="1400" b="1" dirty="0"/>
              <a:t>Valori del brand  </a:t>
            </a:r>
            <a:br>
              <a:rPr lang="it-IT" sz="1400" dirty="0"/>
            </a:br>
            <a:r>
              <a:rPr lang="it-IT" sz="1400" b="1" dirty="0"/>
              <a:t>POP-UP</a:t>
            </a:r>
            <a:r>
              <a:rPr lang="it-IT" sz="1400" dirty="0"/>
              <a:t> aggiunge creatività e originalità su qualsiasi scrivania e la possibilità di produrlo con materiali riciclati è una opportunità aggiuntiva per evidenziare l'impegno del brand verso la </a:t>
            </a:r>
            <a:r>
              <a:rPr lang="it-IT" sz="1400" b="1" dirty="0"/>
              <a:t>sostenibilità</a:t>
            </a:r>
            <a:r>
              <a:rPr lang="it-IT" sz="1400" dirty="0"/>
              <a:t>.</a:t>
            </a:r>
            <a:br>
              <a:rPr lang="it-IT" sz="1400" dirty="0"/>
            </a:br>
            <a:r>
              <a:rPr lang="it-IT" sz="1400" dirty="0"/>
              <a:t> </a:t>
            </a:r>
          </a:p>
          <a:p>
            <a:r>
              <a:rPr lang="it-IT" sz="1400" b="1" dirty="0"/>
              <a:t>Creare legami duraturi con il pubblico</a:t>
            </a:r>
            <a:br>
              <a:rPr lang="it-IT" sz="1400" dirty="0"/>
            </a:br>
            <a:r>
              <a:rPr lang="it-IT" sz="1400" dirty="0"/>
              <a:t>Il Post-it con copertina </a:t>
            </a:r>
            <a:r>
              <a:rPr lang="it-IT" sz="1400" b="1" dirty="0"/>
              <a:t>POP-UP</a:t>
            </a:r>
            <a:r>
              <a:rPr lang="it-IT" sz="1400" dirty="0"/>
              <a:t> è un mix potente per creare legami di valore tra l'azienda ed il suo target e per distinguervi nella competizione di mercato.</a:t>
            </a:r>
          </a:p>
        </p:txBody>
      </p:sp>
    </p:spTree>
    <p:extLst>
      <p:ext uri="{BB962C8B-B14F-4D97-AF65-F5344CB8AC3E}">
        <p14:creationId xmlns:p14="http://schemas.microsoft.com/office/powerpoint/2010/main" val="34371816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100</TotalTime>
  <Words>302</Words>
  <Application>Microsoft Office PowerPoint</Application>
  <PresentationFormat>Personalizzato</PresentationFormat>
  <Paragraphs>19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proramillenote srl</dc:creator>
  <cp:lastModifiedBy>katia@proramillenote.it</cp:lastModifiedBy>
  <cp:revision>9</cp:revision>
  <dcterms:created xsi:type="dcterms:W3CDTF">2025-06-16T12:14:19Z</dcterms:created>
  <dcterms:modified xsi:type="dcterms:W3CDTF">2026-02-02T14:19:17Z</dcterms:modified>
</cp:coreProperties>
</file>